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92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54"/>
      </p:cViewPr>
      <p:guideLst>
        <p:guide orient="horz" pos="1921"/>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sp>
        <p:nvSpPr>
          <p:cNvPr id="78" name="Google Shape;78;p4"/>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9" name="Google Shape;79;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cxnSp>
        <p:nvCxnSpPr>
          <p:cNvPr id="80" name="Google Shape;80;p4"/>
          <p:cNvCxnSpPr/>
          <p:nvPr/>
        </p:nvCxnSpPr>
        <p:spPr>
          <a:xfrm>
            <a:off x="417975" y="1604200"/>
            <a:ext cx="0" cy="8480400"/>
          </a:xfrm>
          <a:prstGeom prst="straightConnector1">
            <a:avLst/>
          </a:prstGeom>
          <a:noFill/>
          <a:ln w="9525" cap="flat" cmpd="sng">
            <a:solidFill>
              <a:srgbClr val="B7B7B7"/>
            </a:solidFill>
            <a:prstDash val="solid"/>
            <a:round/>
            <a:headEnd type="none" w="med" len="med"/>
            <a:tailEnd type="none" w="med" len="med"/>
          </a:ln>
        </p:spPr>
      </p:cxnSp>
      <p:grpSp>
        <p:nvGrpSpPr>
          <p:cNvPr id="81" name="Google Shape;81;p4"/>
          <p:cNvGrpSpPr/>
          <p:nvPr/>
        </p:nvGrpSpPr>
        <p:grpSpPr>
          <a:xfrm>
            <a:off x="404725" y="1529075"/>
            <a:ext cx="6908400" cy="72025"/>
            <a:chOff x="404725" y="1681475"/>
            <a:chExt cx="6908400" cy="72025"/>
          </a:xfrm>
        </p:grpSpPr>
        <p:cxnSp>
          <p:nvCxnSpPr>
            <p:cNvPr id="82" name="Google Shape;82;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3" name="Google Shape;83;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4" name="Google Shape;84;p4"/>
          <p:cNvCxnSpPr/>
          <p:nvPr/>
        </p:nvCxnSpPr>
        <p:spPr>
          <a:xfrm>
            <a:off x="7309525" y="1561900"/>
            <a:ext cx="0" cy="8565000"/>
          </a:xfrm>
          <a:prstGeom prst="straightConnector1">
            <a:avLst/>
          </a:prstGeom>
          <a:noFill/>
          <a:ln w="9525" cap="flat" cmpd="sng">
            <a:solidFill>
              <a:srgbClr val="B7B7B7"/>
            </a:solidFill>
            <a:prstDash val="solid"/>
            <a:round/>
            <a:headEnd type="none" w="med" len="med"/>
            <a:tailEnd type="none" w="med" len="med"/>
          </a:ln>
        </p:spPr>
      </p:cxnSp>
      <p:sp>
        <p:nvSpPr>
          <p:cNvPr id="85" name="Google Shape;85;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6" name="Google Shape;86;p4"/>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7" name="Google Shape;87;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8" name="Google Shape;88;p4"/>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89" name="Google Shape;89;p4"/>
          <p:cNvGrpSpPr/>
          <p:nvPr/>
        </p:nvGrpSpPr>
        <p:grpSpPr>
          <a:xfrm>
            <a:off x="417975" y="1732850"/>
            <a:ext cx="2357775" cy="410125"/>
            <a:chOff x="417975" y="1885250"/>
            <a:chExt cx="2357775" cy="410125"/>
          </a:xfrm>
        </p:grpSpPr>
        <p:sp>
          <p:nvSpPr>
            <p:cNvPr id="90" name="Google Shape;90;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4"/>
          <p:cNvGrpSpPr/>
          <p:nvPr/>
        </p:nvGrpSpPr>
        <p:grpSpPr>
          <a:xfrm>
            <a:off x="417975" y="3505200"/>
            <a:ext cx="2357775" cy="410125"/>
            <a:chOff x="265575" y="3352800"/>
            <a:chExt cx="2357775" cy="410125"/>
          </a:xfrm>
        </p:grpSpPr>
        <p:sp>
          <p:nvSpPr>
            <p:cNvPr id="95" name="Google Shape;95;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4"/>
          <p:cNvGrpSpPr/>
          <p:nvPr/>
        </p:nvGrpSpPr>
        <p:grpSpPr>
          <a:xfrm>
            <a:off x="3872044" y="3505200"/>
            <a:ext cx="2747987" cy="410125"/>
            <a:chOff x="3567313" y="3200400"/>
            <a:chExt cx="2357775" cy="410125"/>
          </a:xfrm>
        </p:grpSpPr>
        <p:sp>
          <p:nvSpPr>
            <p:cNvPr id="100" name="Google Shape;100;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104;p4"/>
          <p:cNvGrpSpPr/>
          <p:nvPr/>
        </p:nvGrpSpPr>
        <p:grpSpPr>
          <a:xfrm>
            <a:off x="417963" y="7359750"/>
            <a:ext cx="2357775" cy="410125"/>
            <a:chOff x="-39237" y="6140550"/>
            <a:chExt cx="2357775" cy="410125"/>
          </a:xfrm>
        </p:grpSpPr>
        <p:sp>
          <p:nvSpPr>
            <p:cNvPr id="105" name="Google Shape;105;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4"/>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10" name="Google Shape;110;p4"/>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11" name="Google Shape;111;p4"/>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2" name="Google Shape;112;p4"/>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3" name="Google Shape;113;p4"/>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38150" y="713325"/>
            <a:ext cx="5190000" cy="7713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0"/>
              </a:spcAft>
              <a:buClr>
                <a:schemeClr val="dk1"/>
              </a:buClr>
              <a:buSzPts val="1100"/>
              <a:buFont typeface="Arial"/>
              <a:buNone/>
            </a:pPr>
            <a:r>
              <a:rPr lang="en" sz="1600" b="1"/>
              <a:t>User Churn Project | Preliminary Data Summary</a:t>
            </a:r>
            <a:endParaRPr sz="1900"/>
          </a:p>
        </p:txBody>
      </p:sp>
      <p:sp>
        <p:nvSpPr>
          <p:cNvPr id="155" name="Google Shape;155;p8"/>
          <p:cNvSpPr txBox="1">
            <a:spLocks noGrp="1"/>
          </p:cNvSpPr>
          <p:nvPr>
            <p:ph type="subTitle" idx="3"/>
          </p:nvPr>
        </p:nvSpPr>
        <p:spPr>
          <a:xfrm>
            <a:off x="465075" y="1030275"/>
            <a:ext cx="3516900" cy="400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200"/>
              </a:spcAft>
              <a:buClr>
                <a:schemeClr val="dk1"/>
              </a:buClr>
              <a:buSzPts val="1100"/>
              <a:buFont typeface="Arial"/>
              <a:buNone/>
            </a:pPr>
            <a:r>
              <a:rPr lang="en" sz="1400">
                <a:latin typeface="Roboto"/>
                <a:ea typeface="Roboto"/>
                <a:cs typeface="Roboto"/>
                <a:sym typeface="Roboto"/>
              </a:rPr>
              <a:t>Prepared for: Waze Leadership Team</a:t>
            </a:r>
            <a:endParaRPr sz="1400">
              <a:latin typeface="Roboto"/>
              <a:ea typeface="Roboto"/>
              <a:cs typeface="Roboto"/>
              <a:sym typeface="Roboto"/>
            </a:endParaRPr>
          </a:p>
        </p:txBody>
      </p:sp>
      <p:sp>
        <p:nvSpPr>
          <p:cNvPr id="156" name="Google Shape;156;p8"/>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157" name="Google Shape;157;p8"/>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158" name="Google Shape;158;p8"/>
          <p:cNvSpPr txBox="1"/>
          <p:nvPr/>
        </p:nvSpPr>
        <p:spPr>
          <a:xfrm>
            <a:off x="404725" y="2126238"/>
            <a:ext cx="6862500" cy="1388042"/>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panose="02020603050405020304" pitchFamily="18" charset="0"/>
                <a:ea typeface="Roboto"/>
                <a:cs typeface="Times New Roman" panose="02020603050405020304" pitchFamily="18" charset="0"/>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dirty="0">
              <a:solidFill>
                <a:schemeClr val="dk1"/>
              </a:solidFill>
              <a:latin typeface="Times New Roman" panose="02020603050405020304" pitchFamily="18" charset="0"/>
              <a:ea typeface="Roboto"/>
              <a:cs typeface="Times New Roman" panose="02020603050405020304" pitchFamily="18" charset="0"/>
              <a:sym typeface="Roboto"/>
            </a:endParaRPr>
          </a:p>
          <a:p>
            <a:pPr marL="0" lvl="0" indent="0" algn="l" rtl="0">
              <a:lnSpc>
                <a:spcPct val="115000"/>
              </a:lnSpc>
              <a:spcBef>
                <a:spcPts val="0"/>
              </a:spcBef>
              <a:spcAft>
                <a:spcPts val="0"/>
              </a:spcAft>
              <a:buClr>
                <a:schemeClr val="dk1"/>
              </a:buClr>
              <a:buSzPts val="1100"/>
              <a:buFont typeface="Arial"/>
              <a:buNone/>
            </a:pPr>
            <a:endParaRPr sz="800" dirty="0">
              <a:solidFill>
                <a:schemeClr val="dk1"/>
              </a:solidFill>
              <a:latin typeface="Times New Roman" panose="02020603050405020304" pitchFamily="18" charset="0"/>
              <a:ea typeface="Roboto"/>
              <a:cs typeface="Times New Roman" panose="02020603050405020304" pitchFamily="18" charset="0"/>
              <a:sym typeface="Roboto"/>
            </a:endParaRPr>
          </a:p>
          <a:p>
            <a:pPr marL="0" lvl="0" indent="0" algn="l" rtl="0">
              <a:lnSpc>
                <a:spcPct val="115000"/>
              </a:lnSpc>
              <a:spcBef>
                <a:spcPts val="0"/>
              </a:spcBef>
              <a:spcAft>
                <a:spcPts val="0"/>
              </a:spcAft>
              <a:buClr>
                <a:schemeClr val="dk1"/>
              </a:buClr>
              <a:buSzPts val="1100"/>
              <a:buFont typeface="Arial"/>
              <a:buNone/>
            </a:pPr>
            <a:r>
              <a:rPr lang="en" sz="1200" b="1" dirty="0">
                <a:solidFill>
                  <a:schemeClr val="dk1"/>
                </a:solidFill>
                <a:latin typeface="Times New Roman" panose="02020603050405020304" pitchFamily="18" charset="0"/>
                <a:ea typeface="Roboto"/>
                <a:cs typeface="Times New Roman" panose="02020603050405020304" pitchFamily="18" charset="0"/>
                <a:sym typeface="Roboto"/>
              </a:rPr>
              <a:t>This report offers a preliminary data summary, information on the project status and key insights of Milestone 2, which impact the future development of the overall project.  </a:t>
            </a:r>
            <a:endParaRPr sz="1200" b="1"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
        <p:nvSpPr>
          <p:cNvPr id="159" name="Google Shape;159;p8"/>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pic>
        <p:nvPicPr>
          <p:cNvPr id="160" name="Google Shape;160;p8"/>
          <p:cNvPicPr preferRelativeResize="0"/>
          <p:nvPr/>
        </p:nvPicPr>
        <p:blipFill>
          <a:blip r:embed="rId3">
            <a:alphaModFix/>
          </a:blip>
          <a:stretch>
            <a:fillRect/>
          </a:stretch>
        </p:blipFill>
        <p:spPr>
          <a:xfrm>
            <a:off x="5213744" y="63500"/>
            <a:ext cx="1947034" cy="562800"/>
          </a:xfrm>
          <a:prstGeom prst="rect">
            <a:avLst/>
          </a:prstGeom>
          <a:noFill/>
          <a:ln>
            <a:noFill/>
          </a:ln>
        </p:spPr>
      </p:pic>
      <p:sp>
        <p:nvSpPr>
          <p:cNvPr id="161" name="Google Shape;161;p8"/>
          <p:cNvSpPr txBox="1"/>
          <p:nvPr/>
        </p:nvSpPr>
        <p:spPr>
          <a:xfrm>
            <a:off x="-3137550" y="3698050"/>
            <a:ext cx="2819400" cy="369300"/>
          </a:xfrm>
          <a:prstGeom prst="rect">
            <a:avLst/>
          </a:prstGeom>
          <a:noFill/>
          <a:ln>
            <a:noFill/>
          </a:ln>
        </p:spPr>
        <p:txBody>
          <a:bodyPr spcFirstLastPara="1" wrap="square" lIns="91425" tIns="91425" rIns="91425" bIns="91425" anchor="t" anchorCtr="0">
            <a:spAutoFit/>
          </a:bodyPr>
          <a:lstStyle/>
          <a:p>
            <a:pPr marL="228600" lvl="0" indent="0" algn="l" rtl="0">
              <a:spcBef>
                <a:spcPts val="0"/>
              </a:spcBef>
              <a:spcAft>
                <a:spcPts val="0"/>
              </a:spcAft>
              <a:buNone/>
            </a:pPr>
            <a:endParaRPr sz="1200">
              <a:latin typeface="Google Sans"/>
              <a:ea typeface="Google Sans"/>
              <a:cs typeface="Google Sans"/>
              <a:sym typeface="Google Sans"/>
            </a:endParaRPr>
          </a:p>
        </p:txBody>
      </p:sp>
      <p:grpSp>
        <p:nvGrpSpPr>
          <p:cNvPr id="162" name="Google Shape;162;p8"/>
          <p:cNvGrpSpPr/>
          <p:nvPr/>
        </p:nvGrpSpPr>
        <p:grpSpPr>
          <a:xfrm>
            <a:off x="438150" y="3973875"/>
            <a:ext cx="3415500" cy="3178507"/>
            <a:chOff x="438150" y="3745275"/>
            <a:chExt cx="3415500" cy="3178507"/>
          </a:xfrm>
        </p:grpSpPr>
        <p:sp>
          <p:nvSpPr>
            <p:cNvPr id="163" name="Google Shape;163;p8"/>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latin typeface="Times New Roman" panose="02020603050405020304" pitchFamily="18" charset="0"/>
                  <a:ea typeface="Roboto"/>
                  <a:cs typeface="Times New Roman" panose="02020603050405020304" pitchFamily="18" charset="0"/>
                  <a:sym typeface="Roboto"/>
                </a:rPr>
                <a:t>Milestone 2 - Compile Summary Information </a:t>
              </a:r>
              <a:endParaRPr sz="1200" b="1" dirty="0">
                <a:latin typeface="Times New Roman" panose="02020603050405020304" pitchFamily="18" charset="0"/>
                <a:ea typeface="Roboto"/>
                <a:cs typeface="Times New Roman" panose="02020603050405020304" pitchFamily="18" charset="0"/>
                <a:sym typeface="Roboto"/>
              </a:endParaRPr>
            </a:p>
          </p:txBody>
        </p:sp>
        <p:sp>
          <p:nvSpPr>
            <p:cNvPr id="164" name="Google Shape;164;p8"/>
            <p:cNvSpPr txBox="1"/>
            <p:nvPr/>
          </p:nvSpPr>
          <p:spPr>
            <a:xfrm>
              <a:off x="482325" y="4038407"/>
              <a:ext cx="3224100" cy="2885375"/>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dirty="0">
                  <a:solidFill>
                    <a:schemeClr val="dk1"/>
                  </a:solidFill>
                  <a:latin typeface="Times New Roman" panose="02020603050405020304" pitchFamily="18" charset="0"/>
                  <a:cs typeface="Times New Roman" panose="02020603050405020304" pitchFamily="18" charset="0"/>
                </a:rPr>
                <a:t>🎯 </a:t>
              </a:r>
              <a:r>
                <a:rPr lang="en" sz="1200" b="1" dirty="0">
                  <a:solidFill>
                    <a:schemeClr val="dk1"/>
                  </a:solidFill>
                  <a:latin typeface="Times New Roman" panose="02020603050405020304" pitchFamily="18" charset="0"/>
                  <a:ea typeface="Roboto"/>
                  <a:cs typeface="Times New Roman" panose="02020603050405020304" pitchFamily="18" charset="0"/>
                  <a:sym typeface="Roboto"/>
                </a:rPr>
                <a:t>Target Goal:</a:t>
              </a:r>
              <a:r>
                <a:rPr lang="en" sz="1200" dirty="0">
                  <a:solidFill>
                    <a:schemeClr val="dk1"/>
                  </a:solidFill>
                  <a:latin typeface="Times New Roman" panose="02020603050405020304" pitchFamily="18" charset="0"/>
                  <a:ea typeface="Roboto"/>
                  <a:cs typeface="Times New Roman" panose="02020603050405020304" pitchFamily="18" charset="0"/>
                  <a:sym typeface="Roboto"/>
                </a:rPr>
                <a:t> Inspect user data to learn important relationships between variables. </a:t>
              </a:r>
              <a:endParaRPr sz="1200" dirty="0">
                <a:solidFill>
                  <a:schemeClr val="dk1"/>
                </a:solidFill>
                <a:latin typeface="Times New Roman" panose="02020603050405020304" pitchFamily="18" charset="0"/>
                <a:ea typeface="Roboto"/>
                <a:cs typeface="Times New Roman" panose="02020603050405020304" pitchFamily="18" charset="0"/>
                <a:sym typeface="Roboto"/>
              </a:endParaRPr>
            </a:p>
            <a:p>
              <a:pPr marL="257175" lvl="0" indent="-314325" algn="l" rtl="0">
                <a:lnSpc>
                  <a:spcPct val="100000"/>
                </a:lnSpc>
                <a:spcBef>
                  <a:spcPts val="700"/>
                </a:spcBef>
                <a:spcAft>
                  <a:spcPts val="0"/>
                </a:spcAft>
                <a:buNone/>
              </a:pPr>
              <a:r>
                <a:rPr lang="en" sz="1500" dirty="0">
                  <a:solidFill>
                    <a:schemeClr val="dk1"/>
                  </a:solidFill>
                  <a:latin typeface="Times New Roman" panose="02020603050405020304" pitchFamily="18" charset="0"/>
                  <a:cs typeface="Times New Roman" panose="02020603050405020304" pitchFamily="18" charset="0"/>
                </a:rPr>
                <a:t>🎯</a:t>
              </a:r>
              <a:r>
                <a:rPr lang="en" sz="1200" dirty="0">
                  <a:solidFill>
                    <a:schemeClr val="dk1"/>
                  </a:solidFill>
                  <a:latin typeface="Times New Roman" panose="02020603050405020304" pitchFamily="18" charset="0"/>
                  <a:cs typeface="Times New Roman" panose="02020603050405020304" pitchFamily="18" charset="0"/>
                </a:rPr>
                <a:t> </a:t>
              </a:r>
              <a:r>
                <a:rPr lang="en" sz="1200" b="1" dirty="0">
                  <a:solidFill>
                    <a:schemeClr val="dk1"/>
                  </a:solidFill>
                  <a:latin typeface="Times New Roman" panose="02020603050405020304" pitchFamily="18" charset="0"/>
                  <a:ea typeface="Roboto"/>
                  <a:cs typeface="Times New Roman" panose="02020603050405020304" pitchFamily="18" charset="0"/>
                  <a:sym typeface="Roboto"/>
                </a:rPr>
                <a:t>Methods:</a:t>
              </a:r>
              <a:r>
                <a:rPr lang="en" sz="1200" dirty="0">
                  <a:solidFill>
                    <a:schemeClr val="dk1"/>
                  </a:solidFill>
                  <a:latin typeface="Times New Roman" panose="02020603050405020304" pitchFamily="18" charset="0"/>
                  <a:ea typeface="Roboto"/>
                  <a:cs typeface="Times New Roman" panose="02020603050405020304" pitchFamily="18" charset="0"/>
                  <a:sym typeface="Roboto"/>
                </a:rPr>
                <a:t> </a:t>
              </a:r>
              <a:endParaRPr sz="1200" dirty="0">
                <a:solidFill>
                  <a:schemeClr val="dk1"/>
                </a:solidFill>
                <a:latin typeface="Times New Roman" panose="02020603050405020304" pitchFamily="18" charset="0"/>
                <a:ea typeface="Roboto"/>
                <a:cs typeface="Times New Roman" panose="02020603050405020304" pitchFamily="18" charset="0"/>
                <a:sym typeface="Roboto"/>
              </a:endParaRPr>
            </a:p>
            <a:p>
              <a:pPr marL="457200" lvl="0" indent="-190500" algn="l" rtl="0">
                <a:lnSpc>
                  <a:spcPct val="100000"/>
                </a:lnSpc>
                <a:spcBef>
                  <a:spcPts val="500"/>
                </a:spcBef>
                <a:spcAft>
                  <a:spcPts val="0"/>
                </a:spcAft>
                <a:buClr>
                  <a:schemeClr val="dk1"/>
                </a:buClr>
                <a:buSzPts val="1200"/>
                <a:buFont typeface="Roboto"/>
                <a:buChar char="●"/>
              </a:pPr>
              <a:r>
                <a:rPr lang="en" sz="1200" dirty="0">
                  <a:solidFill>
                    <a:schemeClr val="dk1"/>
                  </a:solidFill>
                  <a:latin typeface="Times New Roman" panose="02020603050405020304" pitchFamily="18" charset="0"/>
                  <a:ea typeface="Roboto"/>
                  <a:cs typeface="Times New Roman" panose="02020603050405020304" pitchFamily="18" charset="0"/>
                  <a:sym typeface="Roboto"/>
                </a:rPr>
                <a:t>Built a dataframe</a:t>
              </a:r>
              <a:endParaRPr sz="1200" dirty="0">
                <a:solidFill>
                  <a:schemeClr val="dk1"/>
                </a:solidFill>
                <a:latin typeface="Times New Roman" panose="02020603050405020304" pitchFamily="18" charset="0"/>
                <a:ea typeface="Roboto"/>
                <a:cs typeface="Times New Roman" panose="02020603050405020304" pitchFamily="18" charset="0"/>
                <a:sym typeface="Roboto"/>
              </a:endParaRPr>
            </a:p>
            <a:p>
              <a:pPr marL="685800" lvl="1" indent="-190500" algn="l" rtl="0">
                <a:lnSpc>
                  <a:spcPct val="100000"/>
                </a:lnSpc>
                <a:spcBef>
                  <a:spcPts val="0"/>
                </a:spcBef>
                <a:spcAft>
                  <a:spcPts val="0"/>
                </a:spcAft>
                <a:buClr>
                  <a:schemeClr val="dk1"/>
                </a:buClr>
                <a:buSzPts val="1200"/>
                <a:buFont typeface="Roboto"/>
                <a:buChar char="○"/>
              </a:pPr>
              <a:r>
                <a:rPr lang="en" sz="1200" dirty="0">
                  <a:solidFill>
                    <a:schemeClr val="dk1"/>
                  </a:solidFill>
                  <a:latin typeface="Times New Roman" panose="02020603050405020304" pitchFamily="18" charset="0"/>
                  <a:ea typeface="Roboto"/>
                  <a:cs typeface="Times New Roman" panose="02020603050405020304" pitchFamily="18" charset="0"/>
                  <a:sym typeface="Roboto"/>
                </a:rPr>
                <a:t>Each row represents a single observation, and each column represents a single variable</a:t>
              </a:r>
              <a:endParaRPr sz="1200" dirty="0">
                <a:solidFill>
                  <a:schemeClr val="dk1"/>
                </a:solidFill>
                <a:latin typeface="Times New Roman" panose="02020603050405020304" pitchFamily="18" charset="0"/>
                <a:ea typeface="Roboto"/>
                <a:cs typeface="Times New Roman" panose="02020603050405020304" pitchFamily="18" charset="0"/>
                <a:sym typeface="Roboto"/>
              </a:endParaRPr>
            </a:p>
            <a:p>
              <a:pPr marL="457200" lvl="0" indent="-190500" algn="l" rtl="0">
                <a:lnSpc>
                  <a:spcPct val="100000"/>
                </a:lnSpc>
                <a:spcBef>
                  <a:spcPts val="300"/>
                </a:spcBef>
                <a:spcAft>
                  <a:spcPts val="0"/>
                </a:spcAft>
                <a:buClr>
                  <a:schemeClr val="dk1"/>
                </a:buClr>
                <a:buSzPts val="1200"/>
                <a:buFont typeface="Roboto"/>
                <a:buChar char="●"/>
              </a:pPr>
              <a:r>
                <a:rPr lang="en" sz="1200" dirty="0">
                  <a:solidFill>
                    <a:schemeClr val="dk1"/>
                  </a:solidFill>
                  <a:latin typeface="Times New Roman" panose="02020603050405020304" pitchFamily="18" charset="0"/>
                  <a:ea typeface="Roboto"/>
                  <a:cs typeface="Times New Roman" panose="02020603050405020304" pitchFamily="18" charset="0"/>
                  <a:sym typeface="Roboto"/>
                </a:rPr>
                <a:t>Collected preliminary statistics</a:t>
              </a:r>
              <a:endParaRPr sz="1200" dirty="0">
                <a:solidFill>
                  <a:schemeClr val="dk1"/>
                </a:solidFill>
                <a:latin typeface="Times New Roman" panose="02020603050405020304" pitchFamily="18" charset="0"/>
                <a:ea typeface="Roboto"/>
                <a:cs typeface="Times New Roman" panose="02020603050405020304" pitchFamily="18" charset="0"/>
                <a:sym typeface="Roboto"/>
              </a:endParaRPr>
            </a:p>
            <a:p>
              <a:pPr marL="457200" lvl="0" indent="-190500" algn="l" rtl="0">
                <a:lnSpc>
                  <a:spcPct val="100000"/>
                </a:lnSpc>
                <a:spcBef>
                  <a:spcPts val="0"/>
                </a:spcBef>
                <a:spcAft>
                  <a:spcPts val="0"/>
                </a:spcAft>
                <a:buClr>
                  <a:schemeClr val="dk1"/>
                </a:buClr>
                <a:buSzPts val="1200"/>
                <a:buFont typeface="Roboto"/>
                <a:buChar char="●"/>
              </a:pPr>
              <a:r>
                <a:rPr lang="en" sz="1200" dirty="0">
                  <a:solidFill>
                    <a:schemeClr val="dk1"/>
                  </a:solidFill>
                  <a:latin typeface="Times New Roman" panose="02020603050405020304" pitchFamily="18" charset="0"/>
                  <a:ea typeface="Roboto"/>
                  <a:cs typeface="Times New Roman" panose="02020603050405020304" pitchFamily="18" charset="0"/>
                  <a:sym typeface="Roboto"/>
                </a:rPr>
                <a:t>Analyzed user behavior</a:t>
              </a:r>
              <a:endParaRPr sz="1200" dirty="0">
                <a:solidFill>
                  <a:schemeClr val="dk1"/>
                </a:solidFill>
                <a:latin typeface="Times New Roman" panose="02020603050405020304" pitchFamily="18" charset="0"/>
                <a:ea typeface="Roboto"/>
                <a:cs typeface="Times New Roman" panose="02020603050405020304" pitchFamily="18" charset="0"/>
                <a:sym typeface="Roboto"/>
              </a:endParaRPr>
            </a:p>
            <a:p>
              <a:pPr marL="257175" lvl="0" indent="-314325" algn="l" rtl="0">
                <a:lnSpc>
                  <a:spcPct val="100000"/>
                </a:lnSpc>
                <a:spcBef>
                  <a:spcPts val="700"/>
                </a:spcBef>
                <a:spcAft>
                  <a:spcPts val="500"/>
                </a:spcAft>
                <a:buNone/>
              </a:pPr>
              <a:r>
                <a:rPr lang="en" sz="1500" dirty="0">
                  <a:solidFill>
                    <a:schemeClr val="dk1"/>
                  </a:solidFill>
                  <a:latin typeface="Times New Roman" panose="02020603050405020304" pitchFamily="18" charset="0"/>
                  <a:cs typeface="Times New Roman" panose="02020603050405020304" pitchFamily="18" charset="0"/>
                </a:rPr>
                <a:t>🎯</a:t>
              </a:r>
              <a:r>
                <a:rPr lang="en" sz="1200" dirty="0">
                  <a:solidFill>
                    <a:schemeClr val="dk1"/>
                  </a:solidFill>
                  <a:latin typeface="Times New Roman" panose="02020603050405020304" pitchFamily="18" charset="0"/>
                  <a:cs typeface="Times New Roman" panose="02020603050405020304" pitchFamily="18" charset="0"/>
                </a:rPr>
                <a:t> </a:t>
              </a:r>
              <a:r>
                <a:rPr lang="en" sz="1200" b="1" dirty="0">
                  <a:solidFill>
                    <a:schemeClr val="dk1"/>
                  </a:solidFill>
                  <a:latin typeface="Times New Roman" panose="02020603050405020304" pitchFamily="18" charset="0"/>
                  <a:ea typeface="Roboto"/>
                  <a:cs typeface="Times New Roman" panose="02020603050405020304" pitchFamily="18" charset="0"/>
                  <a:sym typeface="Roboto"/>
                </a:rPr>
                <a:t>Impact:</a:t>
              </a:r>
              <a:r>
                <a:rPr lang="en" sz="1200" dirty="0">
                  <a:solidFill>
                    <a:schemeClr val="dk1"/>
                  </a:solidFill>
                  <a:latin typeface="Times New Roman" panose="02020603050405020304" pitchFamily="18" charset="0"/>
                  <a:ea typeface="Roboto"/>
                  <a:cs typeface="Times New Roman" panose="02020603050405020304" pitchFamily="18" charset="0"/>
                  <a:sym typeface="Roboto"/>
                </a:rPr>
                <a:t> Our team determined important relationships between variables that will guide further analysis of user data. </a:t>
              </a:r>
              <a:endParaRPr sz="1200" dirty="0">
                <a:solidFill>
                  <a:schemeClr val="dk1"/>
                </a:solidFill>
                <a:latin typeface="Times New Roman" panose="02020603050405020304" pitchFamily="18" charset="0"/>
                <a:ea typeface="Roboto"/>
                <a:cs typeface="Times New Roman" panose="02020603050405020304" pitchFamily="18" charset="0"/>
                <a:sym typeface="Roboto"/>
              </a:endParaRPr>
            </a:p>
          </p:txBody>
        </p:sp>
      </p:grpSp>
      <p:sp>
        <p:nvSpPr>
          <p:cNvPr id="165" name="Google Shape;165;p8"/>
          <p:cNvSpPr txBox="1"/>
          <p:nvPr/>
        </p:nvSpPr>
        <p:spPr>
          <a:xfrm>
            <a:off x="3939600" y="3976275"/>
            <a:ext cx="3354900" cy="4719000"/>
          </a:xfrm>
          <a:prstGeom prst="rect">
            <a:avLst/>
          </a:prstGeom>
          <a:noFill/>
          <a:ln>
            <a:noFill/>
          </a:ln>
        </p:spPr>
        <p:txBody>
          <a:bodyPr spcFirstLastPara="1" wrap="square" lIns="91425" tIns="91425" rIns="91425" bIns="91425" anchor="t" anchorCtr="0">
            <a:noAutofit/>
          </a:bodyPr>
          <a:lstStyle/>
          <a:p>
            <a:pPr marL="142875" lvl="0" indent="-187325" algn="l" rtl="0">
              <a:lnSpc>
                <a:spcPct val="100000"/>
              </a:lnSpc>
              <a:spcBef>
                <a:spcPts val="0"/>
              </a:spcBef>
              <a:spcAft>
                <a:spcPts val="0"/>
              </a:spcAft>
              <a:buClr>
                <a:schemeClr val="dk1"/>
              </a:buClr>
              <a:buSzPts val="1150"/>
              <a:buFont typeface="Roboto"/>
              <a:buChar char="●"/>
            </a:pPr>
            <a:r>
              <a:rPr lang="en" sz="1150" dirty="0">
                <a:latin typeface="Times New Roman" panose="02020603050405020304" pitchFamily="18" charset="0"/>
                <a:ea typeface="Roboto"/>
                <a:cs typeface="Times New Roman" panose="02020603050405020304" pitchFamily="18" charset="0"/>
                <a:sym typeface="Roboto"/>
              </a:rPr>
              <a:t>This dataset contains</a:t>
            </a:r>
            <a:r>
              <a:rPr lang="en" sz="1150" b="1" dirty="0">
                <a:latin typeface="Times New Roman" panose="02020603050405020304" pitchFamily="18" charset="0"/>
                <a:ea typeface="Roboto"/>
                <a:cs typeface="Times New Roman" panose="02020603050405020304" pitchFamily="18" charset="0"/>
                <a:sym typeface="Roboto"/>
              </a:rPr>
              <a:t> 82% retained users </a:t>
            </a:r>
            <a:r>
              <a:rPr lang="en" sz="1150" dirty="0">
                <a:latin typeface="Times New Roman" panose="02020603050405020304" pitchFamily="18" charset="0"/>
                <a:ea typeface="Roboto"/>
                <a:cs typeface="Times New Roman" panose="02020603050405020304" pitchFamily="18" charset="0"/>
                <a:sym typeface="Roboto"/>
              </a:rPr>
              <a:t>and</a:t>
            </a:r>
            <a:r>
              <a:rPr lang="en" sz="1150" b="1" dirty="0">
                <a:latin typeface="Times New Roman" panose="02020603050405020304" pitchFamily="18" charset="0"/>
                <a:ea typeface="Roboto"/>
                <a:cs typeface="Times New Roman" panose="02020603050405020304" pitchFamily="18" charset="0"/>
                <a:sym typeface="Roboto"/>
              </a:rPr>
              <a:t> 18% churned users</a:t>
            </a:r>
            <a:r>
              <a:rPr lang="en" sz="1150" dirty="0">
                <a:latin typeface="Times New Roman" panose="02020603050405020304" pitchFamily="18" charset="0"/>
                <a:ea typeface="Roboto"/>
                <a:cs typeface="Times New Roman" panose="02020603050405020304" pitchFamily="18" charset="0"/>
                <a:sym typeface="Roboto"/>
              </a:rPr>
              <a:t>.</a:t>
            </a:r>
            <a:endParaRPr sz="1150" dirty="0">
              <a:latin typeface="Times New Roman" panose="02020603050405020304" pitchFamily="18" charset="0"/>
              <a:ea typeface="Roboto"/>
              <a:cs typeface="Times New Roman" panose="02020603050405020304" pitchFamily="18" charset="0"/>
              <a:sym typeface="Roboto"/>
            </a:endParaRPr>
          </a:p>
          <a:p>
            <a:pPr marL="142875" lvl="0" indent="-187325" algn="l" rtl="0">
              <a:lnSpc>
                <a:spcPct val="100000"/>
              </a:lnSpc>
              <a:spcBef>
                <a:spcPts val="800"/>
              </a:spcBef>
              <a:spcAft>
                <a:spcPts val="0"/>
              </a:spcAft>
              <a:buClr>
                <a:schemeClr val="dk1"/>
              </a:buClr>
              <a:buSzPts val="1150"/>
              <a:buFont typeface="Roboto"/>
              <a:buChar char="●"/>
            </a:pPr>
            <a:r>
              <a:rPr lang="en" sz="1150" dirty="0">
                <a:latin typeface="Times New Roman" panose="02020603050405020304" pitchFamily="18" charset="0"/>
                <a:ea typeface="Roboto"/>
                <a:cs typeface="Times New Roman" panose="02020603050405020304" pitchFamily="18" charset="0"/>
                <a:sym typeface="Roboto"/>
              </a:rPr>
              <a:t>The dataset contains 12 unique variables with types including objects, floats, and integers; the label column is missing 700 values with no indication that the omissions are non-random.</a:t>
            </a:r>
            <a:endParaRPr sz="1150" dirty="0">
              <a:latin typeface="Times New Roman" panose="02020603050405020304" pitchFamily="18" charset="0"/>
              <a:ea typeface="Roboto"/>
              <a:cs typeface="Times New Roman" panose="02020603050405020304" pitchFamily="18" charset="0"/>
              <a:sym typeface="Roboto"/>
            </a:endParaRPr>
          </a:p>
          <a:p>
            <a:pPr marL="114300" lvl="0" indent="-158750" algn="l" rtl="0">
              <a:spcBef>
                <a:spcPts val="800"/>
              </a:spcBef>
              <a:spcAft>
                <a:spcPts val="0"/>
              </a:spcAft>
              <a:buClr>
                <a:schemeClr val="dk1"/>
              </a:buClr>
              <a:buSzPts val="1150"/>
              <a:buFont typeface="Roboto"/>
              <a:buChar char="●"/>
            </a:pPr>
            <a:r>
              <a:rPr lang="en" sz="1150" dirty="0">
                <a:latin typeface="Times New Roman" panose="02020603050405020304" pitchFamily="18" charset="0"/>
                <a:ea typeface="Roboto"/>
                <a:cs typeface="Times New Roman" panose="02020603050405020304" pitchFamily="18" charset="0"/>
                <a:sym typeface="Roboto"/>
              </a:rPr>
              <a:t>Churned users averaged ~3 more drives in the last month than retained users.</a:t>
            </a:r>
            <a:endParaRPr sz="1150" dirty="0">
              <a:latin typeface="Times New Roman" panose="02020603050405020304" pitchFamily="18" charset="0"/>
              <a:ea typeface="Roboto"/>
              <a:cs typeface="Times New Roman" panose="02020603050405020304" pitchFamily="18" charset="0"/>
              <a:sym typeface="Roboto"/>
            </a:endParaRPr>
          </a:p>
          <a:p>
            <a:pPr marL="114300" lvl="0" indent="-158750" algn="l" rtl="0">
              <a:spcBef>
                <a:spcPts val="1000"/>
              </a:spcBef>
              <a:spcAft>
                <a:spcPts val="0"/>
              </a:spcAft>
              <a:buClr>
                <a:schemeClr val="dk1"/>
              </a:buClr>
              <a:buSzPts val="1150"/>
              <a:buFont typeface="Roboto"/>
              <a:buChar char="●"/>
            </a:pPr>
            <a:r>
              <a:rPr lang="en" sz="1150" dirty="0">
                <a:latin typeface="Times New Roman" panose="02020603050405020304" pitchFamily="18" charset="0"/>
                <a:ea typeface="Roboto"/>
                <a:cs typeface="Times New Roman" panose="02020603050405020304" pitchFamily="18" charset="0"/>
                <a:sym typeface="Roboto"/>
              </a:rPr>
              <a:t>Retained users used the app on over twice as many days as churned users in the last month.</a:t>
            </a:r>
            <a:endParaRPr sz="1150" dirty="0">
              <a:latin typeface="Times New Roman" panose="02020603050405020304" pitchFamily="18" charset="0"/>
              <a:ea typeface="Roboto"/>
              <a:cs typeface="Times New Roman" panose="02020603050405020304" pitchFamily="18" charset="0"/>
              <a:sym typeface="Roboto"/>
            </a:endParaRPr>
          </a:p>
          <a:p>
            <a:pPr marL="114300" lvl="0" indent="-158750" algn="l" rtl="0">
              <a:spcBef>
                <a:spcPts val="1000"/>
              </a:spcBef>
              <a:spcAft>
                <a:spcPts val="0"/>
              </a:spcAft>
              <a:buClr>
                <a:schemeClr val="dk1"/>
              </a:buClr>
              <a:buSzPts val="1150"/>
              <a:buFont typeface="Roboto"/>
              <a:buChar char="●"/>
            </a:pPr>
            <a:r>
              <a:rPr lang="en" sz="1150" dirty="0">
                <a:latin typeface="Times New Roman" panose="02020603050405020304" pitchFamily="18" charset="0"/>
                <a:ea typeface="Roboto"/>
                <a:cs typeface="Times New Roman" panose="02020603050405020304" pitchFamily="18" charset="0"/>
                <a:sym typeface="Roboto"/>
              </a:rPr>
              <a:t>The median churned user drove ~200 more kilometers and 2.5 more hours during the last month than the median retained user.</a:t>
            </a:r>
            <a:endParaRPr sz="1150" dirty="0">
              <a:latin typeface="Times New Roman" panose="02020603050405020304" pitchFamily="18" charset="0"/>
              <a:ea typeface="Roboto"/>
              <a:cs typeface="Times New Roman" panose="02020603050405020304" pitchFamily="18" charset="0"/>
              <a:sym typeface="Roboto"/>
            </a:endParaRPr>
          </a:p>
          <a:p>
            <a:pPr marL="114300" lvl="0" indent="-158750" algn="l" rtl="0">
              <a:spcBef>
                <a:spcPts val="1000"/>
              </a:spcBef>
              <a:spcAft>
                <a:spcPts val="0"/>
              </a:spcAft>
              <a:buClr>
                <a:schemeClr val="dk1"/>
              </a:buClr>
              <a:buSzPts val="1150"/>
              <a:buFont typeface="Roboto"/>
              <a:buChar char="●"/>
            </a:pPr>
            <a:r>
              <a:rPr lang="en" sz="1150" dirty="0">
                <a:latin typeface="Times New Roman" panose="02020603050405020304" pitchFamily="18" charset="0"/>
                <a:ea typeface="Roboto"/>
                <a:cs typeface="Times New Roman" panose="02020603050405020304" pitchFamily="18" charset="0"/>
                <a:sym typeface="Roboto"/>
              </a:rPr>
              <a:t>Churned users had more drives in fewer days, and their trips were farther and longer in duration. Perhaps this is suggestive of a user profile; our team will have to continue exploring! </a:t>
            </a:r>
            <a:endParaRPr sz="1150" dirty="0">
              <a:latin typeface="Times New Roman" panose="02020603050405020304" pitchFamily="18" charset="0"/>
              <a:ea typeface="Roboto"/>
              <a:cs typeface="Times New Roman" panose="02020603050405020304" pitchFamily="18" charset="0"/>
              <a:sym typeface="Roboto"/>
            </a:endParaRPr>
          </a:p>
          <a:p>
            <a:pPr marL="114300" lvl="0" indent="-158750" algn="l" rtl="0">
              <a:spcBef>
                <a:spcPts val="1000"/>
              </a:spcBef>
              <a:spcAft>
                <a:spcPts val="0"/>
              </a:spcAft>
              <a:buClr>
                <a:schemeClr val="dk1"/>
              </a:buClr>
              <a:buSzPts val="1150"/>
              <a:buFont typeface="Roboto"/>
              <a:buChar char="●"/>
            </a:pPr>
            <a:r>
              <a:rPr lang="en" sz="1150" dirty="0">
                <a:latin typeface="Times New Roman" panose="02020603050405020304" pitchFamily="18" charset="0"/>
                <a:ea typeface="Roboto"/>
                <a:cs typeface="Times New Roman" panose="02020603050405020304" pitchFamily="18" charset="0"/>
                <a:sym typeface="Roboto"/>
              </a:rPr>
              <a:t>The median user who churned drove 608 kilometers each day they drove last month, which is almost 250% the per-drive-day distance of retained users.</a:t>
            </a:r>
            <a:endParaRPr sz="1150" dirty="0">
              <a:latin typeface="Times New Roman" panose="02020603050405020304" pitchFamily="18" charset="0"/>
              <a:ea typeface="Roboto"/>
              <a:cs typeface="Times New Roman" panose="02020603050405020304" pitchFamily="18" charset="0"/>
              <a:sym typeface="Roboto"/>
            </a:endParaRPr>
          </a:p>
          <a:p>
            <a:pPr marL="114300" lvl="0" indent="-158750" algn="l" rtl="0">
              <a:spcBef>
                <a:spcPts val="1000"/>
              </a:spcBef>
              <a:spcAft>
                <a:spcPts val="0"/>
              </a:spcAft>
              <a:buClr>
                <a:schemeClr val="dk1"/>
              </a:buClr>
              <a:buSzPts val="1150"/>
              <a:buFont typeface="Roboto"/>
              <a:buChar char="●"/>
            </a:pPr>
            <a:r>
              <a:rPr lang="en" sz="1150" dirty="0">
                <a:solidFill>
                  <a:schemeClr val="dk1"/>
                </a:solidFill>
                <a:latin typeface="Times New Roman" panose="02020603050405020304" pitchFamily="18" charset="0"/>
                <a:ea typeface="Roboto"/>
                <a:cs typeface="Times New Roman" panose="02020603050405020304" pitchFamily="18" charset="0"/>
                <a:sym typeface="Roboto"/>
              </a:rPr>
              <a:t>Regardless of user churn, the users represented in this data drive a lot! It is probably safe to assume that this data does not represent typical drivers at large. </a:t>
            </a:r>
            <a:endParaRPr sz="1150" dirty="0">
              <a:latin typeface="Times New Roman" panose="02020603050405020304" pitchFamily="18" charset="0"/>
              <a:ea typeface="Roboto"/>
              <a:cs typeface="Times New Roman" panose="02020603050405020304" pitchFamily="18" charset="0"/>
              <a:sym typeface="Roboto"/>
            </a:endParaRPr>
          </a:p>
          <a:p>
            <a:pPr marL="457200" lvl="0" indent="0" algn="l" rtl="0">
              <a:spcBef>
                <a:spcPts val="1000"/>
              </a:spcBef>
              <a:spcAft>
                <a:spcPts val="1000"/>
              </a:spcAft>
              <a:buNone/>
            </a:pPr>
            <a:endParaRPr sz="1200" dirty="0">
              <a:latin typeface="Times New Roman" panose="02020603050405020304" pitchFamily="18" charset="0"/>
              <a:ea typeface="Roboto"/>
              <a:cs typeface="Times New Roman" panose="02020603050405020304" pitchFamily="18" charset="0"/>
              <a:sym typeface="Roboto"/>
            </a:endParaRPr>
          </a:p>
        </p:txBody>
      </p:sp>
      <p:sp>
        <p:nvSpPr>
          <p:cNvPr id="166" name="Google Shape;166;p8"/>
          <p:cNvSpPr txBox="1"/>
          <p:nvPr/>
        </p:nvSpPr>
        <p:spPr>
          <a:xfrm>
            <a:off x="404725" y="7798200"/>
            <a:ext cx="3448800" cy="2033860"/>
          </a:xfrm>
          <a:prstGeom prst="rect">
            <a:avLst/>
          </a:prstGeom>
          <a:noFill/>
          <a:ln>
            <a:noFill/>
          </a:ln>
        </p:spPr>
        <p:txBody>
          <a:bodyPr spcFirstLastPara="1" wrap="square" lIns="91425" tIns="91425" rIns="91425" bIns="91425" anchor="t" anchorCtr="0">
            <a:spAutoFit/>
          </a:bodyPr>
          <a:lstStyle/>
          <a:p>
            <a:pPr marL="285750" lvl="0" indent="-187325" algn="l" rtl="0">
              <a:spcBef>
                <a:spcPts val="0"/>
              </a:spcBef>
              <a:spcAft>
                <a:spcPts val="0"/>
              </a:spcAft>
              <a:buClr>
                <a:schemeClr val="dk1"/>
              </a:buClr>
              <a:buSzPts val="1150"/>
              <a:buFont typeface="Roboto"/>
              <a:buChar char="➔"/>
            </a:pPr>
            <a:r>
              <a:rPr lang="en" sz="1150" b="1" dirty="0">
                <a:solidFill>
                  <a:schemeClr val="dk1"/>
                </a:solidFill>
                <a:latin typeface="Times New Roman" panose="02020603050405020304" pitchFamily="18" charset="0"/>
                <a:ea typeface="Roboto"/>
                <a:cs typeface="Times New Roman" panose="02020603050405020304" pitchFamily="18" charset="0"/>
                <a:sym typeface="Roboto"/>
              </a:rPr>
              <a:t>Our team recommends gathering more data on the super-drivers</a:t>
            </a:r>
            <a:r>
              <a:rPr lang="en" sz="1150" dirty="0">
                <a:solidFill>
                  <a:schemeClr val="dk1"/>
                </a:solidFill>
                <a:latin typeface="Times New Roman" panose="02020603050405020304" pitchFamily="18" charset="0"/>
                <a:ea typeface="Roboto"/>
                <a:cs typeface="Times New Roman" panose="02020603050405020304" pitchFamily="18" charset="0"/>
                <a:sym typeface="Roboto"/>
              </a:rPr>
              <a:t>. It's possible that the reason they’re driving so much is also the reason why the Waze app does not meet their specific set of needs, which may differ from the typical driver.</a:t>
            </a:r>
            <a:endParaRPr sz="1150" dirty="0">
              <a:solidFill>
                <a:schemeClr val="dk1"/>
              </a:solidFill>
              <a:latin typeface="Times New Roman" panose="02020603050405020304" pitchFamily="18" charset="0"/>
              <a:ea typeface="Roboto"/>
              <a:cs typeface="Times New Roman" panose="02020603050405020304" pitchFamily="18" charset="0"/>
              <a:sym typeface="Roboto"/>
            </a:endParaRPr>
          </a:p>
          <a:p>
            <a:pPr marL="285750" lvl="0" indent="-187325" algn="l" rtl="0">
              <a:spcBef>
                <a:spcPts val="1000"/>
              </a:spcBef>
              <a:spcAft>
                <a:spcPts val="1000"/>
              </a:spcAft>
              <a:buClr>
                <a:schemeClr val="dk1"/>
              </a:buClr>
              <a:buSzPts val="1150"/>
              <a:buFont typeface="Roboto"/>
              <a:buChar char="➔"/>
            </a:pPr>
            <a:r>
              <a:rPr lang="en" sz="1150" b="1" dirty="0">
                <a:solidFill>
                  <a:schemeClr val="dk1"/>
                </a:solidFill>
                <a:latin typeface="Times New Roman" panose="02020603050405020304" pitchFamily="18" charset="0"/>
                <a:ea typeface="Roboto"/>
                <a:cs typeface="Times New Roman" panose="02020603050405020304" pitchFamily="18" charset="0"/>
                <a:sym typeface="Roboto"/>
              </a:rPr>
              <a:t>The immediate next step is to conduct thorough EDA and develop data visualizations</a:t>
            </a:r>
            <a:r>
              <a:rPr lang="en" sz="1150" dirty="0">
                <a:solidFill>
                  <a:schemeClr val="dk1"/>
                </a:solidFill>
                <a:latin typeface="Times New Roman" panose="02020603050405020304" pitchFamily="18" charset="0"/>
                <a:ea typeface="Roboto"/>
                <a:cs typeface="Times New Roman" panose="02020603050405020304" pitchFamily="18" charset="0"/>
                <a:sym typeface="Roboto"/>
              </a:rPr>
              <a:t> to illustrate the narrative behind the data and guide future project decisions. </a:t>
            </a:r>
            <a:endParaRPr sz="1150" dirty="0">
              <a:latin typeface="Times New Roman" panose="02020603050405020304" pitchFamily="18" charset="0"/>
              <a:ea typeface="Roboto"/>
              <a:cs typeface="Times New Roman" panose="02020603050405020304" pitchFamily="18" charset="0"/>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426</Words>
  <Application>Microsoft Office PowerPoint</Application>
  <PresentationFormat>Custom</PresentationFormat>
  <Paragraphs>23</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Arial</vt:lpstr>
      <vt:lpstr>Calibri</vt:lpstr>
      <vt:lpstr>PT Sans Narrow</vt:lpstr>
      <vt:lpstr>Roboto</vt:lpstr>
      <vt:lpstr>Work Sans</vt:lpstr>
      <vt:lpstr>Google Sans</vt:lpstr>
      <vt:lpstr>Google Sans SemiBold</vt:lpstr>
      <vt:lpstr>Times New Roman</vt:lpstr>
      <vt:lpstr>Simple Light</vt:lpstr>
      <vt:lpstr>User Churn Project |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Churn Project | Preliminary Data Summary</dc:title>
  <cp:lastModifiedBy>SWAPNIL BUDD</cp:lastModifiedBy>
  <cp:revision>1</cp:revision>
  <dcterms:modified xsi:type="dcterms:W3CDTF">2023-11-19T23:14:16Z</dcterms:modified>
</cp:coreProperties>
</file>